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21"/>
  </p:notesMasterIdLst>
  <p:sldIdLst>
    <p:sldId id="256" r:id="rId2"/>
    <p:sldId id="274" r:id="rId3"/>
    <p:sldId id="259" r:id="rId4"/>
    <p:sldId id="260" r:id="rId5"/>
    <p:sldId id="261" r:id="rId6"/>
    <p:sldId id="257" r:id="rId7"/>
    <p:sldId id="258"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45" d="100"/>
          <a:sy n="45" d="100"/>
        </p:scale>
        <p:origin x="1620" y="5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74E5FF-8F90-4101-9CFC-52B5087FD4FA}" type="datetimeFigureOut">
              <a:rPr lang="en-US" smtClean="0"/>
              <a:t>3/18/2019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80A4C6-455B-4F53-9CD0-27F6E1FE3129}" type="slidenum">
              <a:rPr lang="en-US" smtClean="0"/>
              <a:t>‹#›</a:t>
            </a:fld>
            <a:endParaRPr lang="en-US" dirty="0"/>
          </a:p>
        </p:txBody>
      </p:sp>
    </p:spTree>
    <p:extLst>
      <p:ext uri="{BB962C8B-B14F-4D97-AF65-F5344CB8AC3E}">
        <p14:creationId xmlns:p14="http://schemas.microsoft.com/office/powerpoint/2010/main" val="481379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Welcome!</a:t>
            </a:r>
          </a:p>
        </p:txBody>
      </p:sp>
      <p:sp>
        <p:nvSpPr>
          <p:cNvPr id="4" name="Slide Number Placeholder 3"/>
          <p:cNvSpPr>
            <a:spLocks noGrp="1"/>
          </p:cNvSpPr>
          <p:nvPr>
            <p:ph type="sldNum" sz="quarter" idx="5"/>
          </p:nvPr>
        </p:nvSpPr>
        <p:spPr/>
        <p:txBody>
          <a:bodyPr/>
          <a:lstStyle/>
          <a:p>
            <a:fld id="{4D80A4C6-455B-4F53-9CD0-27F6E1FE3129}" type="slidenum">
              <a:rPr lang="en-US" smtClean="0"/>
              <a:t>1</a:t>
            </a:fld>
            <a:endParaRPr lang="en-US" dirty="0"/>
          </a:p>
        </p:txBody>
      </p:sp>
    </p:spTree>
    <p:extLst>
      <p:ext uri="{BB962C8B-B14F-4D97-AF65-F5344CB8AC3E}">
        <p14:creationId xmlns:p14="http://schemas.microsoft.com/office/powerpoint/2010/main" val="1470403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anose="02020603050405020304" pitchFamily="18" charset="0"/>
                <a:cs typeface="Times New Roman" panose="02020603050405020304" pitchFamily="18" charset="0"/>
              </a:rPr>
              <a:t>This slide introduces us to Integrated healthcare system  approach. </a:t>
            </a:r>
            <a:r>
              <a:rPr lang="en-US" sz="1200" kern="1200" dirty="0">
                <a:solidFill>
                  <a:schemeClr val="tx1"/>
                </a:solidFill>
                <a:latin typeface="Times New Roman" panose="02020603050405020304" pitchFamily="18" charset="0"/>
                <a:ea typeface="+mn-ea"/>
                <a:cs typeface="Times New Roman" panose="02020603050405020304" pitchFamily="18" charset="0"/>
              </a:rPr>
              <a:t>This approach also seeks to address the needs and benefits of all the stakeholders in the health sector and the impact of affordable care act.</a:t>
            </a:r>
          </a:p>
          <a:p>
            <a:endParaRPr lang="en-US" sz="1200"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D80A4C6-455B-4F53-9CD0-27F6E1FE3129}" type="slidenum">
              <a:rPr lang="en-US" smtClean="0"/>
              <a:t>4</a:t>
            </a:fld>
            <a:endParaRPr lang="en-US" dirty="0"/>
          </a:p>
        </p:txBody>
      </p:sp>
    </p:spTree>
    <p:extLst>
      <p:ext uri="{BB962C8B-B14F-4D97-AF65-F5344CB8AC3E}">
        <p14:creationId xmlns:p14="http://schemas.microsoft.com/office/powerpoint/2010/main" val="17756082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is continuation of the previous slide and it states that its imperative to incorporate patients in designing patient oriented systems. </a:t>
            </a:r>
          </a:p>
        </p:txBody>
      </p:sp>
      <p:sp>
        <p:nvSpPr>
          <p:cNvPr id="4" name="Slide Number Placeholder 3"/>
          <p:cNvSpPr>
            <a:spLocks noGrp="1"/>
          </p:cNvSpPr>
          <p:nvPr>
            <p:ph type="sldNum" sz="quarter" idx="5"/>
          </p:nvPr>
        </p:nvSpPr>
        <p:spPr/>
        <p:txBody>
          <a:bodyPr/>
          <a:lstStyle/>
          <a:p>
            <a:fld id="{4D80A4C6-455B-4F53-9CD0-27F6E1FE3129}" type="slidenum">
              <a:rPr lang="en-US" smtClean="0"/>
              <a:t>5</a:t>
            </a:fld>
            <a:endParaRPr lang="en-US" dirty="0"/>
          </a:p>
        </p:txBody>
      </p:sp>
    </p:spTree>
    <p:extLst>
      <p:ext uri="{BB962C8B-B14F-4D97-AF65-F5344CB8AC3E}">
        <p14:creationId xmlns:p14="http://schemas.microsoft.com/office/powerpoint/2010/main" val="22893102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some of the bad customer experiences that they are experiencing when they visit the organization. If the organization is going to concentrate on correcting this, then we are going to see improvements. </a:t>
            </a:r>
          </a:p>
        </p:txBody>
      </p:sp>
      <p:sp>
        <p:nvSpPr>
          <p:cNvPr id="4" name="Slide Number Placeholder 3"/>
          <p:cNvSpPr>
            <a:spLocks noGrp="1"/>
          </p:cNvSpPr>
          <p:nvPr>
            <p:ph type="sldNum" sz="quarter" idx="5"/>
          </p:nvPr>
        </p:nvSpPr>
        <p:spPr/>
        <p:txBody>
          <a:bodyPr/>
          <a:lstStyle/>
          <a:p>
            <a:fld id="{4D80A4C6-455B-4F53-9CD0-27F6E1FE3129}" type="slidenum">
              <a:rPr lang="en-US" smtClean="0"/>
              <a:t>6</a:t>
            </a:fld>
            <a:endParaRPr lang="en-US" dirty="0"/>
          </a:p>
        </p:txBody>
      </p:sp>
    </p:spTree>
    <p:extLst>
      <p:ext uri="{BB962C8B-B14F-4D97-AF65-F5344CB8AC3E}">
        <p14:creationId xmlns:p14="http://schemas.microsoft.com/office/powerpoint/2010/main" val="681769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The slide above shows what the patients expect.  The improvement involves a coordinated  efforts from </a:t>
            </a:r>
            <a:r>
              <a:rPr lang="en-US" sz="1200" dirty="0">
                <a:latin typeface="Times New Roman" panose="02020603050405020304" pitchFamily="18" charset="0"/>
                <a:cs typeface="Times New Roman" panose="02020603050405020304" pitchFamily="18" charset="0"/>
              </a:rPr>
              <a:t>the medical staff, non staff and all the stakeholders in this hospital. The patients play a role in providing feedback in a bid to better their experiences.</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D80A4C6-455B-4F53-9CD0-27F6E1FE3129}" type="slidenum">
              <a:rPr lang="en-US" smtClean="0"/>
              <a:t>7</a:t>
            </a:fld>
            <a:endParaRPr lang="en-US" dirty="0"/>
          </a:p>
        </p:txBody>
      </p:sp>
    </p:spTree>
    <p:extLst>
      <p:ext uri="{BB962C8B-B14F-4D97-AF65-F5344CB8AC3E}">
        <p14:creationId xmlns:p14="http://schemas.microsoft.com/office/powerpoint/2010/main" val="1375554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slide is continuation of Improving Current Customers Experience Efforts. According to the slide, improving customer experience is key. Moreover, the healthcare will engage in educating the patients on nutrition and lifestyle diseases, drug use, side effects and methods of preventing chronic diseases.</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D80A4C6-455B-4F53-9CD0-27F6E1FE3129}" type="slidenum">
              <a:rPr lang="en-US" smtClean="0"/>
              <a:t>8</a:t>
            </a:fld>
            <a:endParaRPr lang="en-US" dirty="0"/>
          </a:p>
        </p:txBody>
      </p:sp>
    </p:spTree>
    <p:extLst>
      <p:ext uri="{BB962C8B-B14F-4D97-AF65-F5344CB8AC3E}">
        <p14:creationId xmlns:p14="http://schemas.microsoft.com/office/powerpoint/2010/main" val="27155390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slide is continuation of Improving Current Customers Experience Efforts. Moreover, there is need to increase clinical staffs to ease long queues and avoid inconveniencing  and  also for faster service delivery.</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D80A4C6-455B-4F53-9CD0-27F6E1FE3129}" type="slidenum">
              <a:rPr lang="en-US" smtClean="0"/>
              <a:t>9</a:t>
            </a:fld>
            <a:endParaRPr lang="en-US" dirty="0"/>
          </a:p>
        </p:txBody>
      </p:sp>
    </p:spTree>
    <p:extLst>
      <p:ext uri="{BB962C8B-B14F-4D97-AF65-F5344CB8AC3E}">
        <p14:creationId xmlns:p14="http://schemas.microsoft.com/office/powerpoint/2010/main" val="3650296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slide shows the Financial incentives of affordable care act. More to mention, introduction of performance based bonuses and pay for performance initiatives is aimed at increasing efficiency, effectiveness and patient satisfaction with hospital services. </a:t>
            </a:r>
          </a:p>
          <a:p>
            <a:endParaRPr lang="en-US" dirty="0"/>
          </a:p>
        </p:txBody>
      </p:sp>
      <p:sp>
        <p:nvSpPr>
          <p:cNvPr id="4" name="Slide Number Placeholder 3"/>
          <p:cNvSpPr>
            <a:spLocks noGrp="1"/>
          </p:cNvSpPr>
          <p:nvPr>
            <p:ph type="sldNum" sz="quarter" idx="5"/>
          </p:nvPr>
        </p:nvSpPr>
        <p:spPr/>
        <p:txBody>
          <a:bodyPr/>
          <a:lstStyle/>
          <a:p>
            <a:fld id="{4D80A4C6-455B-4F53-9CD0-27F6E1FE3129}" type="slidenum">
              <a:rPr lang="en-US" smtClean="0"/>
              <a:t>10</a:t>
            </a:fld>
            <a:endParaRPr lang="en-US" dirty="0"/>
          </a:p>
        </p:txBody>
      </p:sp>
    </p:spTree>
    <p:extLst>
      <p:ext uri="{BB962C8B-B14F-4D97-AF65-F5344CB8AC3E}">
        <p14:creationId xmlns:p14="http://schemas.microsoft.com/office/powerpoint/2010/main" val="880589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continuation of the Financial Incentives of Affordable Care Act. More point to mention, the integrated healthcare will impose penalties for physicians who do not report positive or quality data will help cut down on hospital losses induced by individual negligence. </a:t>
            </a:r>
          </a:p>
        </p:txBody>
      </p:sp>
      <p:sp>
        <p:nvSpPr>
          <p:cNvPr id="4" name="Slide Number Placeholder 3"/>
          <p:cNvSpPr>
            <a:spLocks noGrp="1"/>
          </p:cNvSpPr>
          <p:nvPr>
            <p:ph type="sldNum" sz="quarter" idx="5"/>
          </p:nvPr>
        </p:nvSpPr>
        <p:spPr/>
        <p:txBody>
          <a:bodyPr/>
          <a:lstStyle/>
          <a:p>
            <a:fld id="{4D80A4C6-455B-4F53-9CD0-27F6E1FE3129}" type="slidenum">
              <a:rPr lang="en-US" smtClean="0"/>
              <a:t>11</a:t>
            </a:fld>
            <a:endParaRPr lang="en-US" dirty="0"/>
          </a:p>
        </p:txBody>
      </p:sp>
    </p:spTree>
    <p:extLst>
      <p:ext uri="{BB962C8B-B14F-4D97-AF65-F5344CB8AC3E}">
        <p14:creationId xmlns:p14="http://schemas.microsoft.com/office/powerpoint/2010/main" val="35082307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how the new approach is beneficial to the stakeholders. </a:t>
            </a:r>
          </a:p>
        </p:txBody>
      </p:sp>
      <p:sp>
        <p:nvSpPr>
          <p:cNvPr id="4" name="Slide Number Placeholder 3"/>
          <p:cNvSpPr>
            <a:spLocks noGrp="1"/>
          </p:cNvSpPr>
          <p:nvPr>
            <p:ph type="sldNum" sz="quarter" idx="5"/>
          </p:nvPr>
        </p:nvSpPr>
        <p:spPr/>
        <p:txBody>
          <a:bodyPr/>
          <a:lstStyle/>
          <a:p>
            <a:fld id="{4D80A4C6-455B-4F53-9CD0-27F6E1FE3129}" type="slidenum">
              <a:rPr lang="en-US" smtClean="0"/>
              <a:t>12</a:t>
            </a:fld>
            <a:endParaRPr lang="en-US" dirty="0"/>
          </a:p>
        </p:txBody>
      </p:sp>
    </p:spTree>
    <p:extLst>
      <p:ext uri="{BB962C8B-B14F-4D97-AF65-F5344CB8AC3E}">
        <p14:creationId xmlns:p14="http://schemas.microsoft.com/office/powerpoint/2010/main" val="30047774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slide shows how to improve the system results. Moreover, the system includes designing medical systems that are intraoperative with other databases in order to send prescriptions easily to a pharmacy or share patient records.</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D80A4C6-455B-4F53-9CD0-27F6E1FE3129}" type="slidenum">
              <a:rPr lang="en-US" smtClean="0"/>
              <a:t>13</a:t>
            </a:fld>
            <a:endParaRPr lang="en-US" dirty="0"/>
          </a:p>
        </p:txBody>
      </p:sp>
    </p:spTree>
    <p:extLst>
      <p:ext uri="{BB962C8B-B14F-4D97-AF65-F5344CB8AC3E}">
        <p14:creationId xmlns:p14="http://schemas.microsoft.com/office/powerpoint/2010/main" val="4184374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Feedback is key in every task that is implemented. In this new approach, the customer satisfaction can be tracked down by sue of the above methods. </a:t>
            </a:r>
          </a:p>
        </p:txBody>
      </p:sp>
      <p:sp>
        <p:nvSpPr>
          <p:cNvPr id="4" name="Slide Number Placeholder 3"/>
          <p:cNvSpPr>
            <a:spLocks noGrp="1"/>
          </p:cNvSpPr>
          <p:nvPr>
            <p:ph type="sldNum" sz="quarter" idx="5"/>
          </p:nvPr>
        </p:nvSpPr>
        <p:spPr/>
        <p:txBody>
          <a:bodyPr/>
          <a:lstStyle/>
          <a:p>
            <a:fld id="{4D80A4C6-455B-4F53-9CD0-27F6E1FE3129}" type="slidenum">
              <a:rPr lang="en-US" smtClean="0"/>
              <a:t>14</a:t>
            </a:fld>
            <a:endParaRPr lang="en-US" dirty="0"/>
          </a:p>
        </p:txBody>
      </p:sp>
    </p:spTree>
    <p:extLst>
      <p:ext uri="{BB962C8B-B14F-4D97-AF65-F5344CB8AC3E}">
        <p14:creationId xmlns:p14="http://schemas.microsoft.com/office/powerpoint/2010/main" val="7831958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slide shows ways that are going to be used in communicating results.  According to the slide, the success of the systems approach need to be communicated to the world in order to create awareness of the changes implemented and their impact to the hospital operations.</a:t>
            </a:r>
          </a:p>
        </p:txBody>
      </p:sp>
      <p:sp>
        <p:nvSpPr>
          <p:cNvPr id="4" name="Slide Number Placeholder 3"/>
          <p:cNvSpPr>
            <a:spLocks noGrp="1"/>
          </p:cNvSpPr>
          <p:nvPr>
            <p:ph type="sldNum" sz="quarter" idx="5"/>
          </p:nvPr>
        </p:nvSpPr>
        <p:spPr/>
        <p:txBody>
          <a:bodyPr/>
          <a:lstStyle/>
          <a:p>
            <a:fld id="{4D80A4C6-455B-4F53-9CD0-27F6E1FE3129}" type="slidenum">
              <a:rPr lang="en-US" smtClean="0"/>
              <a:t>15</a:t>
            </a:fld>
            <a:endParaRPr lang="en-US" dirty="0"/>
          </a:p>
        </p:txBody>
      </p:sp>
    </p:spTree>
    <p:extLst>
      <p:ext uri="{BB962C8B-B14F-4D97-AF65-F5344CB8AC3E}">
        <p14:creationId xmlns:p14="http://schemas.microsoft.com/office/powerpoint/2010/main" val="29549272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latin typeface="Times New Roman" panose="02020603050405020304" pitchFamily="18" charset="0"/>
                <a:cs typeface="Times New Roman" panose="02020603050405020304" pitchFamily="18" charset="0"/>
              </a:rPr>
              <a:t>This slide shows the projected impact of the New System approach. According to the slide, the new system approach is expected to bring up high customer satisfaction through provision of quality services and affordable costs. </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4D80A4C6-455B-4F53-9CD0-27F6E1FE3129}" type="slidenum">
              <a:rPr lang="en-US" smtClean="0"/>
              <a:t>16</a:t>
            </a:fld>
            <a:endParaRPr lang="en-US" dirty="0"/>
          </a:p>
        </p:txBody>
      </p:sp>
    </p:spTree>
    <p:extLst>
      <p:ext uri="{BB962C8B-B14F-4D97-AF65-F5344CB8AC3E}">
        <p14:creationId xmlns:p14="http://schemas.microsoft.com/office/powerpoint/2010/main" val="19058725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This is the concluding slide and it states Projected Impact of the New System Approach to the Patients.  According to the slide, customers are going to enjoy transparency, accountability, confidentiality, quality services and value added services. </a:t>
            </a:r>
          </a:p>
        </p:txBody>
      </p:sp>
      <p:sp>
        <p:nvSpPr>
          <p:cNvPr id="4" name="Slide Number Placeholder 3"/>
          <p:cNvSpPr>
            <a:spLocks noGrp="1"/>
          </p:cNvSpPr>
          <p:nvPr>
            <p:ph type="sldNum" sz="quarter" idx="5"/>
          </p:nvPr>
        </p:nvSpPr>
        <p:spPr/>
        <p:txBody>
          <a:bodyPr/>
          <a:lstStyle/>
          <a:p>
            <a:fld id="{4D80A4C6-455B-4F53-9CD0-27F6E1FE3129}" type="slidenum">
              <a:rPr lang="en-US" smtClean="0"/>
              <a:t>17</a:t>
            </a:fld>
            <a:endParaRPr lang="en-US" dirty="0"/>
          </a:p>
        </p:txBody>
      </p:sp>
    </p:spTree>
    <p:extLst>
      <p:ext uri="{BB962C8B-B14F-4D97-AF65-F5344CB8AC3E}">
        <p14:creationId xmlns:p14="http://schemas.microsoft.com/office/powerpoint/2010/main" val="2176831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Goodbye!</a:t>
            </a:r>
          </a:p>
        </p:txBody>
      </p:sp>
      <p:sp>
        <p:nvSpPr>
          <p:cNvPr id="4" name="Slide Number Placeholder 3"/>
          <p:cNvSpPr>
            <a:spLocks noGrp="1"/>
          </p:cNvSpPr>
          <p:nvPr>
            <p:ph type="sldNum" sz="quarter" idx="5"/>
          </p:nvPr>
        </p:nvSpPr>
        <p:spPr/>
        <p:txBody>
          <a:bodyPr/>
          <a:lstStyle/>
          <a:p>
            <a:fld id="{4D80A4C6-455B-4F53-9CD0-27F6E1FE3129}" type="slidenum">
              <a:rPr lang="en-US" smtClean="0"/>
              <a:t>18</a:t>
            </a:fld>
            <a:endParaRPr lang="en-US" dirty="0"/>
          </a:p>
        </p:txBody>
      </p:sp>
    </p:spTree>
    <p:extLst>
      <p:ext uri="{BB962C8B-B14F-4D97-AF65-F5344CB8AC3E}">
        <p14:creationId xmlns:p14="http://schemas.microsoft.com/office/powerpoint/2010/main" val="10306291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rot="10800000">
              <a:off x="0" y="0"/>
              <a:ext cx="842596" cy="5666154"/>
            </a:xfrm>
            <a:prstGeom prst="triangle">
              <a:avLst>
                <a:gd name="adj" fmla="val 10000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51F0B4-1FE6-4D45-B2DD-6E4E87787C93}" type="slidenum">
              <a:rPr lang="en-US" smtClean="0"/>
              <a:t>‹#›</a:t>
            </a:fld>
            <a:endParaRPr lang="en-US" dirty="0"/>
          </a:p>
        </p:txBody>
      </p:sp>
    </p:spTree>
    <p:extLst>
      <p:ext uri="{BB962C8B-B14F-4D97-AF65-F5344CB8AC3E}">
        <p14:creationId xmlns:p14="http://schemas.microsoft.com/office/powerpoint/2010/main" val="36169224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51F0B4-1FE6-4D45-B2DD-6E4E87787C93}" type="slidenum">
              <a:rPr lang="en-US" smtClean="0"/>
              <a:t>‹#›</a:t>
            </a:fld>
            <a:endParaRPr lang="en-US" dirty="0"/>
          </a:p>
        </p:txBody>
      </p:sp>
    </p:spTree>
    <p:extLst>
      <p:ext uri="{BB962C8B-B14F-4D97-AF65-F5344CB8AC3E}">
        <p14:creationId xmlns:p14="http://schemas.microsoft.com/office/powerpoint/2010/main" val="1502407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51F0B4-1FE6-4D45-B2DD-6E4E87787C93}" type="slidenum">
              <a:rPr lang="en-US" smtClean="0"/>
              <a:t>‹#›</a:t>
            </a:fld>
            <a:endParaRPr lang="en-US" dirty="0"/>
          </a:p>
        </p:txBody>
      </p:sp>
    </p:spTree>
    <p:extLst>
      <p:ext uri="{BB962C8B-B14F-4D97-AF65-F5344CB8AC3E}">
        <p14:creationId xmlns:p14="http://schemas.microsoft.com/office/powerpoint/2010/main" val="336172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C51F0B4-1FE6-4D45-B2DD-6E4E87787C93}" type="slidenum">
              <a:rPr lang="en-US" smtClean="0"/>
              <a:t>‹#›</a:t>
            </a:fld>
            <a:endParaRPr lang="en-US" dirty="0"/>
          </a:p>
        </p:txBody>
      </p:sp>
    </p:spTree>
    <p:extLst>
      <p:ext uri="{BB962C8B-B14F-4D97-AF65-F5344CB8AC3E}">
        <p14:creationId xmlns:p14="http://schemas.microsoft.com/office/powerpoint/2010/main" val="32626379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C51F0B4-1FE6-4D45-B2DD-6E4E87787C93}" type="slidenum">
              <a:rPr lang="en-US" smtClean="0"/>
              <a:t>‹#›</a:t>
            </a:fld>
            <a:endParaRPr lang="en-US" dirty="0"/>
          </a:p>
        </p:txBody>
      </p:sp>
    </p:spTree>
    <p:extLst>
      <p:ext uri="{BB962C8B-B14F-4D97-AF65-F5344CB8AC3E}">
        <p14:creationId xmlns:p14="http://schemas.microsoft.com/office/powerpoint/2010/main" val="40802952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C51F0B4-1FE6-4D45-B2DD-6E4E87787C93}" type="slidenum">
              <a:rPr lang="en-US" smtClean="0"/>
              <a:t>‹#›</a:t>
            </a:fld>
            <a:endParaRPr lang="en-US" dirty="0"/>
          </a:p>
        </p:txBody>
      </p:sp>
    </p:spTree>
    <p:extLst>
      <p:ext uri="{BB962C8B-B14F-4D97-AF65-F5344CB8AC3E}">
        <p14:creationId xmlns:p14="http://schemas.microsoft.com/office/powerpoint/2010/main" val="3398431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C51F0B4-1FE6-4D45-B2DD-6E4E87787C93}" type="slidenum">
              <a:rPr lang="en-US" smtClean="0"/>
              <a:t>‹#›</a:t>
            </a:fld>
            <a:endParaRPr lang="en-US" dirty="0"/>
          </a:p>
        </p:txBody>
      </p:sp>
    </p:spTree>
    <p:extLst>
      <p:ext uri="{BB962C8B-B14F-4D97-AF65-F5344CB8AC3E}">
        <p14:creationId xmlns:p14="http://schemas.microsoft.com/office/powerpoint/2010/main" val="3750350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C51F0B4-1FE6-4D45-B2DD-6E4E87787C93}" type="slidenum">
              <a:rPr lang="en-US" smtClean="0"/>
              <a:t>‹#›</a:t>
            </a:fld>
            <a:endParaRPr lang="en-US" dirty="0"/>
          </a:p>
        </p:txBody>
      </p:sp>
    </p:spTree>
    <p:extLst>
      <p:ext uri="{BB962C8B-B14F-4D97-AF65-F5344CB8AC3E}">
        <p14:creationId xmlns:p14="http://schemas.microsoft.com/office/powerpoint/2010/main" val="30450464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C51F0B4-1FE6-4D45-B2DD-6E4E87787C93}" type="slidenum">
              <a:rPr lang="en-US" smtClean="0"/>
              <a:t>‹#›</a:t>
            </a:fld>
            <a:endParaRPr lang="en-US" dirty="0"/>
          </a:p>
        </p:txBody>
      </p:sp>
    </p:spTree>
    <p:extLst>
      <p:ext uri="{BB962C8B-B14F-4D97-AF65-F5344CB8AC3E}">
        <p14:creationId xmlns:p14="http://schemas.microsoft.com/office/powerpoint/2010/main" val="9070945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51F0B4-1FE6-4D45-B2DD-6E4E87787C93}" type="slidenum">
              <a:rPr lang="en-US" smtClean="0"/>
              <a:t>‹#›</a:t>
            </a:fld>
            <a:endParaRPr lang="en-US" dirty="0"/>
          </a:p>
        </p:txBody>
      </p:sp>
    </p:spTree>
    <p:extLst>
      <p:ext uri="{BB962C8B-B14F-4D97-AF65-F5344CB8AC3E}">
        <p14:creationId xmlns:p14="http://schemas.microsoft.com/office/powerpoint/2010/main" val="38553614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51F0B4-1FE6-4D45-B2DD-6E4E87787C93}"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1354306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51F0B4-1FE6-4D45-B2DD-6E4E87787C93}" type="slidenum">
              <a:rPr lang="en-US" smtClean="0"/>
              <a:t>‹#›</a:t>
            </a:fld>
            <a:endParaRPr lang="en-US" dirty="0"/>
          </a:p>
        </p:txBody>
      </p:sp>
    </p:spTree>
    <p:extLst>
      <p:ext uri="{BB962C8B-B14F-4D97-AF65-F5344CB8AC3E}">
        <p14:creationId xmlns:p14="http://schemas.microsoft.com/office/powerpoint/2010/main" val="18096138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51F0B4-1FE6-4D45-B2DD-6E4E87787C93}"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978723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51F0B4-1FE6-4D45-B2DD-6E4E87787C93}" type="slidenum">
              <a:rPr lang="en-US" smtClean="0"/>
              <a:t>‹#›</a:t>
            </a:fld>
            <a:endParaRPr lang="en-US" dirty="0"/>
          </a:p>
        </p:txBody>
      </p:sp>
    </p:spTree>
    <p:extLst>
      <p:ext uri="{BB962C8B-B14F-4D97-AF65-F5344CB8AC3E}">
        <p14:creationId xmlns:p14="http://schemas.microsoft.com/office/powerpoint/2010/main" val="33601748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51F0B4-1FE6-4D45-B2DD-6E4E87787C93}" type="slidenum">
              <a:rPr lang="en-US" smtClean="0"/>
              <a:t>‹#›</a:t>
            </a:fld>
            <a:endParaRPr lang="en-US" dirty="0"/>
          </a:p>
        </p:txBody>
      </p:sp>
    </p:spTree>
    <p:extLst>
      <p:ext uri="{BB962C8B-B14F-4D97-AF65-F5344CB8AC3E}">
        <p14:creationId xmlns:p14="http://schemas.microsoft.com/office/powerpoint/2010/main" val="12276956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8DA559-C3BD-4E70-83A1-3D40710D5987}" type="datetimeFigureOut">
              <a:rPr lang="en-US" smtClean="0"/>
              <a:t>3/18/2019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C51F0B4-1FE6-4D45-B2DD-6E4E87787C93}" type="slidenum">
              <a:rPr lang="en-US" smtClean="0"/>
              <a:t>‹#›</a:t>
            </a:fld>
            <a:endParaRPr lang="en-US" dirty="0"/>
          </a:p>
        </p:txBody>
      </p:sp>
    </p:spTree>
    <p:extLst>
      <p:ext uri="{BB962C8B-B14F-4D97-AF65-F5344CB8AC3E}">
        <p14:creationId xmlns:p14="http://schemas.microsoft.com/office/powerpoint/2010/main" val="1899519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9" name="Group 28"/>
          <p:cNvGrpSpPr/>
          <p:nvPr/>
        </p:nvGrpSpPr>
        <p:grpSpPr>
          <a:xfrm>
            <a:off x="0" y="-8467"/>
            <a:ext cx="12192000" cy="6866467"/>
            <a:chOff x="0" y="-8467"/>
            <a:chExt cx="12192000" cy="6866467"/>
          </a:xfrm>
        </p:grpSpPr>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50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0" y="4013200"/>
              <a:ext cx="448733" cy="2844800"/>
            </a:xfrm>
            <a:prstGeom prst="triangle">
              <a:avLst>
                <a:gd name="adj" fmla="val 0"/>
              </a:avLst>
            </a:pr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58DA559-C3BD-4E70-83A1-3D40710D5987}" type="datetimeFigureOut">
              <a:rPr lang="en-US" smtClean="0"/>
              <a:t>3/18/2019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BC51F0B4-1FE6-4D45-B2DD-6E4E87787C93}" type="slidenum">
              <a:rPr lang="en-US" smtClean="0"/>
              <a:t>‹#›</a:t>
            </a:fld>
            <a:endParaRPr lang="en-US" dirty="0"/>
          </a:p>
        </p:txBody>
      </p:sp>
    </p:spTree>
    <p:extLst>
      <p:ext uri="{BB962C8B-B14F-4D97-AF65-F5344CB8AC3E}">
        <p14:creationId xmlns:p14="http://schemas.microsoft.com/office/powerpoint/2010/main" val="1576979185"/>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E65F8-793D-4B81-B773-C374F1C6DCFC}"/>
              </a:ext>
            </a:extLst>
          </p:cNvPr>
          <p:cNvSpPr>
            <a:spLocks noGrp="1"/>
          </p:cNvSpPr>
          <p:nvPr>
            <p:ph type="ctrTitle"/>
          </p:nvPr>
        </p:nvSpPr>
        <p:spPr/>
        <p:txBody>
          <a:bodyPr/>
          <a:lstStyle/>
          <a:p>
            <a:r>
              <a:rPr lang="en-US" dirty="0">
                <a:latin typeface="Times New Roman" panose="02020603050405020304" pitchFamily="18" charset="0"/>
                <a:cs typeface="Times New Roman" panose="02020603050405020304" pitchFamily="18" charset="0"/>
              </a:rPr>
              <a:t>Improving Customer Experience</a:t>
            </a:r>
          </a:p>
        </p:txBody>
      </p:sp>
      <p:sp>
        <p:nvSpPr>
          <p:cNvPr id="3" name="Subtitle 2">
            <a:extLst>
              <a:ext uri="{FF2B5EF4-FFF2-40B4-BE49-F238E27FC236}">
                <a16:creationId xmlns:a16="http://schemas.microsoft.com/office/drawing/2014/main" id="{94DF12A1-3184-40EF-A845-F92E349700C4}"/>
              </a:ext>
            </a:extLst>
          </p:cNvPr>
          <p:cNvSpPr>
            <a:spLocks noGrp="1"/>
          </p:cNvSpPr>
          <p:nvPr>
            <p:ph type="subTitle" idx="1"/>
          </p:nvPr>
        </p:nvSpPr>
        <p:spPr/>
        <p:txBody>
          <a:bodyPr/>
          <a:lstStyle/>
          <a:p>
            <a:r>
              <a:rPr lang="en-US" dirty="0">
                <a:latin typeface="Times New Roman" panose="02020603050405020304" pitchFamily="18" charset="0"/>
                <a:cs typeface="Times New Roman" panose="02020603050405020304" pitchFamily="18" charset="0"/>
              </a:rPr>
              <a:t>Health Care</a:t>
            </a:r>
          </a:p>
        </p:txBody>
      </p:sp>
      <p:sp>
        <p:nvSpPr>
          <p:cNvPr id="4" name="Title 1">
            <a:extLst>
              <a:ext uri="{FF2B5EF4-FFF2-40B4-BE49-F238E27FC236}">
                <a16:creationId xmlns:a16="http://schemas.microsoft.com/office/drawing/2014/main" id="{0C0130AC-82A1-4FC0-B0F3-3517572BA307}"/>
              </a:ext>
            </a:extLst>
          </p:cNvPr>
          <p:cNvSpPr txBox="1">
            <a:spLocks/>
          </p:cNvSpPr>
          <p:nvPr/>
        </p:nvSpPr>
        <p:spPr>
          <a:xfrm>
            <a:off x="1524000" y="1214438"/>
            <a:ext cx="9144000" cy="238760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1977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DE230-2C33-4C25-AF42-22EC6263B631}"/>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EBA746AE-0905-4F29-860A-8D1280AE4002}"/>
              </a:ext>
            </a:extLst>
          </p:cNvPr>
          <p:cNvSpPr>
            <a:spLocks noGrp="1"/>
          </p:cNvSpPr>
          <p:nvPr>
            <p:ph idx="1"/>
          </p:nvPr>
        </p:nvSpPr>
        <p:spPr/>
        <p:txBody>
          <a:bodyPr>
            <a:normAutofit/>
          </a:bodyPr>
          <a:lstStyle/>
          <a:p>
            <a:pPr algn="ctr"/>
            <a:r>
              <a:rPr lang="en-US" sz="3600" dirty="0">
                <a:latin typeface="Times New Roman" panose="02020603050405020304" pitchFamily="18" charset="0"/>
                <a:cs typeface="Times New Roman" panose="02020603050405020304" pitchFamily="18" charset="0"/>
              </a:rPr>
              <a:t>Student Name</a:t>
            </a:r>
          </a:p>
          <a:p>
            <a:pPr algn="ctr"/>
            <a:r>
              <a:rPr lang="en-US" sz="3600" dirty="0">
                <a:latin typeface="Times New Roman" panose="02020603050405020304" pitchFamily="18" charset="0"/>
                <a:cs typeface="Times New Roman" panose="02020603050405020304" pitchFamily="18" charset="0"/>
              </a:rPr>
              <a:t>Institution</a:t>
            </a:r>
          </a:p>
          <a:p>
            <a:pPr algn="ctr"/>
            <a:r>
              <a:rPr lang="en-US" sz="3600" dirty="0">
                <a:latin typeface="Times New Roman" panose="02020603050405020304" pitchFamily="18" charset="0"/>
                <a:cs typeface="Times New Roman" panose="02020603050405020304" pitchFamily="18" charset="0"/>
              </a:rPr>
              <a:t>Course</a:t>
            </a:r>
          </a:p>
          <a:p>
            <a:pPr algn="ctr"/>
            <a:r>
              <a:rPr lang="en-US" sz="3600"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2557239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CB4EEE9-2AA9-4124-B213-EA1DEC3D0F0B}"/>
              </a:ext>
            </a:extLst>
          </p:cNvPr>
          <p:cNvSpPr>
            <a:spLocks noGrp="1"/>
          </p:cNvSpPr>
          <p:nvPr>
            <p:ph type="ctrTitle"/>
          </p:nvPr>
        </p:nvSpPr>
        <p:spPr/>
        <p:txBody>
          <a:bodyPr>
            <a:normAutofit fontScale="90000"/>
          </a:bodyPr>
          <a:lstStyle/>
          <a:p>
            <a:r>
              <a:rPr lang="en-US" dirty="0">
                <a:latin typeface="Times New Roman" panose="02020603050405020304" pitchFamily="18" charset="0"/>
                <a:cs typeface="Times New Roman" panose="02020603050405020304" pitchFamily="18" charset="0"/>
              </a:rPr>
              <a:t>INTERGRATED HEALTHCARE SYSTEM APPROACH</a:t>
            </a:r>
          </a:p>
        </p:txBody>
      </p:sp>
      <p:sp>
        <p:nvSpPr>
          <p:cNvPr id="5" name="Subtitle 4">
            <a:extLst>
              <a:ext uri="{FF2B5EF4-FFF2-40B4-BE49-F238E27FC236}">
                <a16:creationId xmlns:a16="http://schemas.microsoft.com/office/drawing/2014/main" id="{16D6F204-5F1A-421A-B960-55F4FE9EE80E}"/>
              </a:ext>
            </a:extLst>
          </p:cNvPr>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235621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78B7A-4D9E-4C1B-80E7-4FF3A0469DE5}"/>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 To New Healthcare System Approach_1</a:t>
            </a:r>
          </a:p>
        </p:txBody>
      </p:sp>
      <p:sp>
        <p:nvSpPr>
          <p:cNvPr id="3" name="Content Placeholder 2">
            <a:extLst>
              <a:ext uri="{FF2B5EF4-FFF2-40B4-BE49-F238E27FC236}">
                <a16:creationId xmlns:a16="http://schemas.microsoft.com/office/drawing/2014/main" id="{91F1D1F0-8210-45CE-B0C4-A727048B78E0}"/>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Integrated healthcare approach is a patient-centered approach that includes the patients as partners in healthcare delivery, (Valentijn et al, 2016). </a:t>
            </a:r>
          </a:p>
          <a:p>
            <a:r>
              <a:rPr lang="en-US" dirty="0">
                <a:latin typeface="Times New Roman" panose="02020603050405020304" pitchFamily="18" charset="0"/>
                <a:cs typeface="Times New Roman" panose="02020603050405020304" pitchFamily="18" charset="0"/>
              </a:rPr>
              <a:t>This approach looks at the methods of ascertaining the real customers, what they need, how the healthcare can satisfy them, and customer experiences. </a:t>
            </a:r>
          </a:p>
        </p:txBody>
      </p:sp>
    </p:spTree>
    <p:extLst>
      <p:ext uri="{BB962C8B-B14F-4D97-AF65-F5344CB8AC3E}">
        <p14:creationId xmlns:p14="http://schemas.microsoft.com/office/powerpoint/2010/main" val="27814550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20347-D676-4A0E-9EB4-DBE8D831EBE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Introduction To New Healthcare System Approach_2</a:t>
            </a:r>
          </a:p>
        </p:txBody>
      </p:sp>
      <p:sp>
        <p:nvSpPr>
          <p:cNvPr id="3" name="Content Placeholder 2">
            <a:extLst>
              <a:ext uri="{FF2B5EF4-FFF2-40B4-BE49-F238E27FC236}">
                <a16:creationId xmlns:a16="http://schemas.microsoft.com/office/drawing/2014/main" id="{149370DB-283C-429B-90BC-DF215764017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According to this approach, the patients should be the main point of focus in healthcare service deliver. </a:t>
            </a:r>
          </a:p>
          <a:p>
            <a:r>
              <a:rPr lang="en-US" dirty="0">
                <a:latin typeface="Times New Roman" panose="02020603050405020304" pitchFamily="18" charset="0"/>
                <a:cs typeface="Times New Roman" panose="02020603050405020304" pitchFamily="18" charset="0"/>
              </a:rPr>
              <a:t>Moreover, the patients should be incorporated in designing patient oriented systems. </a:t>
            </a:r>
          </a:p>
        </p:txBody>
      </p:sp>
    </p:spTree>
    <p:extLst>
      <p:ext uri="{BB962C8B-B14F-4D97-AF65-F5344CB8AC3E}">
        <p14:creationId xmlns:p14="http://schemas.microsoft.com/office/powerpoint/2010/main" val="35091841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C8BB5-2B86-4449-9D05-FB63892D6479}"/>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Current Customer Experience Efforts</a:t>
            </a:r>
          </a:p>
        </p:txBody>
      </p:sp>
      <p:sp>
        <p:nvSpPr>
          <p:cNvPr id="3" name="Content Placeholder 2">
            <a:extLst>
              <a:ext uri="{FF2B5EF4-FFF2-40B4-BE49-F238E27FC236}">
                <a16:creationId xmlns:a16="http://schemas.microsoft.com/office/drawing/2014/main" id="{50C6476D-B46B-4888-8A96-9891510574FC}"/>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High treatment cost</a:t>
            </a:r>
          </a:p>
          <a:p>
            <a:r>
              <a:rPr lang="en-US" dirty="0">
                <a:latin typeface="Times New Roman" panose="02020603050405020304" pitchFamily="18" charset="0"/>
                <a:cs typeface="Times New Roman" panose="02020603050405020304" pitchFamily="18" charset="0"/>
              </a:rPr>
              <a:t>Staffs attitude</a:t>
            </a:r>
          </a:p>
          <a:p>
            <a:r>
              <a:rPr lang="en-US" dirty="0">
                <a:latin typeface="Times New Roman" panose="02020603050405020304" pitchFamily="18" charset="0"/>
                <a:cs typeface="Times New Roman" panose="02020603050405020304" pitchFamily="18" charset="0"/>
              </a:rPr>
              <a:t>Confusing information on medication</a:t>
            </a:r>
          </a:p>
          <a:p>
            <a:r>
              <a:rPr lang="en-US" dirty="0">
                <a:latin typeface="Times New Roman" panose="02020603050405020304" pitchFamily="18" charset="0"/>
                <a:cs typeface="Times New Roman" panose="02020603050405020304" pitchFamily="18" charset="0"/>
              </a:rPr>
              <a:t>Long queues.</a:t>
            </a:r>
          </a:p>
          <a:p>
            <a:r>
              <a:rPr lang="en-US" dirty="0">
                <a:latin typeface="Times New Roman" panose="02020603050405020304" pitchFamily="18" charset="0"/>
                <a:cs typeface="Times New Roman" panose="02020603050405020304" pitchFamily="18" charset="0"/>
              </a:rPr>
              <a:t>Inconvenient pharmacy hours</a:t>
            </a:r>
          </a:p>
          <a:p>
            <a:r>
              <a:rPr lang="en-US" dirty="0">
                <a:latin typeface="Times New Roman" panose="02020603050405020304" pitchFamily="18" charset="0"/>
                <a:cs typeface="Times New Roman" panose="02020603050405020304" pitchFamily="18" charset="0"/>
              </a:rPr>
              <a:t>Difficult medication regimes in a pharmacy set up. </a:t>
            </a:r>
          </a:p>
          <a:p>
            <a:r>
              <a:rPr lang="en-US" dirty="0">
                <a:latin typeface="Times New Roman" panose="02020603050405020304" pitchFamily="18" charset="0"/>
                <a:cs typeface="Times New Roman" panose="02020603050405020304" pitchFamily="18" charset="0"/>
              </a:rPr>
              <a:t>Service delivery. </a:t>
            </a:r>
          </a:p>
        </p:txBody>
      </p:sp>
    </p:spTree>
    <p:extLst>
      <p:ext uri="{BB962C8B-B14F-4D97-AF65-F5344CB8AC3E}">
        <p14:creationId xmlns:p14="http://schemas.microsoft.com/office/powerpoint/2010/main" val="34618373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9256C8-3188-44CE-9765-31913065084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Improving Current Customers Experience Efforts_1</a:t>
            </a:r>
          </a:p>
        </p:txBody>
      </p:sp>
      <p:sp>
        <p:nvSpPr>
          <p:cNvPr id="3" name="Content Placeholder 2">
            <a:extLst>
              <a:ext uri="{FF2B5EF4-FFF2-40B4-BE49-F238E27FC236}">
                <a16:creationId xmlns:a16="http://schemas.microsoft.com/office/drawing/2014/main" id="{3007DFCB-21C0-4D15-89BB-C0FFF4DF3A26}"/>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Improving the current customer experience efforts needs the following;</a:t>
            </a:r>
          </a:p>
          <a:p>
            <a:pPr marL="514350" indent="-514350">
              <a:buFont typeface="+mj-lt"/>
              <a:buAutoNum type="alphaLcPeriod"/>
            </a:pPr>
            <a:r>
              <a:rPr lang="en-US" dirty="0">
                <a:latin typeface="Times New Roman" panose="02020603050405020304" pitchFamily="18" charset="0"/>
                <a:cs typeface="Times New Roman" panose="02020603050405020304" pitchFamily="18" charset="0"/>
              </a:rPr>
              <a:t>Quality services.</a:t>
            </a:r>
          </a:p>
          <a:p>
            <a:pPr marL="514350" indent="-514350">
              <a:buFont typeface="+mj-lt"/>
              <a:buAutoNum type="alphaLcPeriod"/>
            </a:pPr>
            <a:r>
              <a:rPr lang="en-US" dirty="0">
                <a:latin typeface="Times New Roman" panose="02020603050405020304" pitchFamily="18" charset="0"/>
                <a:cs typeface="Times New Roman" panose="02020603050405020304" pitchFamily="18" charset="0"/>
              </a:rPr>
              <a:t>Involving patients in their treatment.</a:t>
            </a:r>
          </a:p>
          <a:p>
            <a:pPr marL="514350" indent="-514350">
              <a:buFont typeface="+mj-lt"/>
              <a:buAutoNum type="alphaLcPeriod"/>
            </a:pPr>
            <a:r>
              <a:rPr lang="en-US" dirty="0">
                <a:latin typeface="Times New Roman" panose="02020603050405020304" pitchFamily="18" charset="0"/>
                <a:cs typeface="Times New Roman" panose="02020603050405020304" pitchFamily="18" charset="0"/>
              </a:rPr>
              <a:t>Emotional and social support.</a:t>
            </a:r>
          </a:p>
          <a:p>
            <a:pPr marL="514350" indent="-514350">
              <a:buFont typeface="+mj-lt"/>
              <a:buAutoNum type="alphaLcPeriod"/>
            </a:pPr>
            <a:r>
              <a:rPr lang="en-US" dirty="0">
                <a:latin typeface="Times New Roman" panose="02020603050405020304" pitchFamily="18" charset="0"/>
                <a:cs typeface="Times New Roman" panose="02020603050405020304" pitchFamily="18" charset="0"/>
              </a:rPr>
              <a:t>Affordable prices.</a:t>
            </a:r>
          </a:p>
          <a:p>
            <a:pPr marL="514350" indent="-514350">
              <a:buFont typeface="+mj-lt"/>
              <a:buAutoNum type="alphaLcPeriod"/>
            </a:pPr>
            <a:r>
              <a:rPr lang="en-US" dirty="0">
                <a:latin typeface="Times New Roman" panose="02020603050405020304" pitchFamily="18" charset="0"/>
                <a:cs typeface="Times New Roman" panose="02020603050405020304" pitchFamily="18" charset="0"/>
              </a:rPr>
              <a:t>Convenience during and after treatment. </a:t>
            </a:r>
          </a:p>
        </p:txBody>
      </p:sp>
    </p:spTree>
    <p:extLst>
      <p:ext uri="{BB962C8B-B14F-4D97-AF65-F5344CB8AC3E}">
        <p14:creationId xmlns:p14="http://schemas.microsoft.com/office/powerpoint/2010/main" val="28406524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5B28A-B8EB-4959-BAB8-EA7D9C48DB6F}"/>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Improving Current Customers Experience Efforts_2</a:t>
            </a:r>
          </a:p>
        </p:txBody>
      </p:sp>
      <p:sp>
        <p:nvSpPr>
          <p:cNvPr id="3" name="Content Placeholder 2">
            <a:extLst>
              <a:ext uri="{FF2B5EF4-FFF2-40B4-BE49-F238E27FC236}">
                <a16:creationId xmlns:a16="http://schemas.microsoft.com/office/drawing/2014/main" id="{786302E5-6015-4DF6-AF0D-1D5729B9D8D0}"/>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Some of the initiatives to be put in place include:</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Provision of more affordable medication; treatment and drugs discounts for chronic patients.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Encouraging for healthcare insurance and educating patients of its significance.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Working together with the insurance companies in order to help in education provision. </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Provision  of free wellness examination and preventive care screening, (Noe et al, 2017). </a:t>
            </a: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196775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E691C-7611-48DE-AFCF-44A4350CD168}"/>
              </a:ext>
            </a:extLst>
          </p:cNvPr>
          <p:cNvSpPr>
            <a:spLocks noGrp="1"/>
          </p:cNvSpPr>
          <p:nvPr>
            <p:ph type="title"/>
          </p:nvPr>
        </p:nvSpPr>
        <p:spPr/>
        <p:txBody>
          <a:bodyPr/>
          <a:lstStyle/>
          <a:p>
            <a:r>
              <a:rPr lang="en-US" dirty="0"/>
              <a:t>Improving Current Customers Experience Efforts_3</a:t>
            </a:r>
          </a:p>
        </p:txBody>
      </p:sp>
      <p:sp>
        <p:nvSpPr>
          <p:cNvPr id="3" name="Content Placeholder 2">
            <a:extLst>
              <a:ext uri="{FF2B5EF4-FFF2-40B4-BE49-F238E27FC236}">
                <a16:creationId xmlns:a16="http://schemas.microsoft.com/office/drawing/2014/main" id="{1B7F861B-1668-48FF-BFF5-AB982AF0ACB3}"/>
              </a:ext>
            </a:extLst>
          </p:cNvPr>
          <p:cNvSpPr>
            <a:spLocks noGrp="1"/>
          </p:cNvSpPr>
          <p:nvPr>
            <p:ph idx="1"/>
          </p:nvPr>
        </p:nvSpPr>
        <p:spPr/>
        <p:txBody>
          <a:bodyPr/>
          <a:lstStyle/>
          <a:p>
            <a:r>
              <a:rPr lang="en-US" dirty="0"/>
              <a:t>The healthcare will also come up with workshops and trainings which will highlight the customers expectations. </a:t>
            </a:r>
          </a:p>
          <a:p>
            <a:r>
              <a:rPr lang="en-US" dirty="0"/>
              <a:t>Improving healthcare working conditions is another initiative. </a:t>
            </a:r>
          </a:p>
          <a:p>
            <a:r>
              <a:rPr lang="en-US" dirty="0"/>
              <a:t>In order to improve the performance of the professionals, the following is important; </a:t>
            </a:r>
          </a:p>
          <a:p>
            <a:pPr>
              <a:buFont typeface="Wingdings" panose="05000000000000000000" pitchFamily="2" charset="2"/>
              <a:buChar char="q"/>
            </a:pPr>
            <a:r>
              <a:rPr lang="en-US" dirty="0"/>
              <a:t>Introducing pay for performance indicatives.</a:t>
            </a:r>
          </a:p>
          <a:p>
            <a:pPr>
              <a:buFont typeface="Wingdings" panose="05000000000000000000" pitchFamily="2" charset="2"/>
              <a:buChar char="q"/>
            </a:pPr>
            <a:r>
              <a:rPr lang="en-US" dirty="0"/>
              <a:t>Creating a transparent and accountable environment. </a:t>
            </a:r>
          </a:p>
          <a:p>
            <a:pPr>
              <a:buFont typeface="Wingdings" panose="05000000000000000000" pitchFamily="2" charset="2"/>
              <a:buChar char="q"/>
            </a:pPr>
            <a:r>
              <a:rPr lang="en-US" dirty="0"/>
              <a:t>Improving the language that is used by the staffs to the patients. </a:t>
            </a:r>
          </a:p>
          <a:p>
            <a:pPr>
              <a:buFont typeface="Wingdings" panose="05000000000000000000" pitchFamily="2" charset="2"/>
              <a:buChar char="q"/>
            </a:pPr>
            <a:r>
              <a:rPr lang="en-US" dirty="0"/>
              <a:t>Handling complaints in a respectful manner. </a:t>
            </a:r>
          </a:p>
        </p:txBody>
      </p:sp>
      <p:sp>
        <p:nvSpPr>
          <p:cNvPr id="4" name="Title 1">
            <a:extLst>
              <a:ext uri="{FF2B5EF4-FFF2-40B4-BE49-F238E27FC236}">
                <a16:creationId xmlns:a16="http://schemas.microsoft.com/office/drawing/2014/main" id="{CA508A96-ECA7-400F-AF8B-64DACE3FCE24}"/>
              </a:ext>
            </a:extLst>
          </p:cNvPr>
          <p:cNvSpPr txBox="1">
            <a:spLocks/>
          </p:cNvSpPr>
          <p:nvPr/>
        </p:nvSpPr>
        <p:spPr>
          <a:xfrm>
            <a:off x="838200" y="386391"/>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latin typeface="Times New Roman" panose="02020603050405020304" pitchFamily="18" charset="0"/>
                <a:cs typeface="Times New Roman" panose="02020603050405020304" pitchFamily="18" charset="0"/>
              </a:rPr>
              <a:t>Improving Current Customers Experience Efforts_3</a:t>
            </a:r>
          </a:p>
        </p:txBody>
      </p:sp>
      <p:sp>
        <p:nvSpPr>
          <p:cNvPr id="5" name="Content Placeholder 2">
            <a:extLst>
              <a:ext uri="{FF2B5EF4-FFF2-40B4-BE49-F238E27FC236}">
                <a16:creationId xmlns:a16="http://schemas.microsoft.com/office/drawing/2014/main" id="{99F5E2EE-5D08-4435-ADBA-C81C203DF9F0}"/>
              </a:ext>
            </a:extLst>
          </p:cNvPr>
          <p:cNvSpPr txBox="1">
            <a:spLocks/>
          </p:cNvSpPr>
          <p:nvPr/>
        </p:nvSpPr>
        <p:spPr>
          <a:xfrm>
            <a:off x="838200" y="1846891"/>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latin typeface="Times New Roman" panose="02020603050405020304" pitchFamily="18" charset="0"/>
                <a:cs typeface="Times New Roman" panose="02020603050405020304" pitchFamily="18" charset="0"/>
              </a:rPr>
              <a:t>The healthcare will also come up with workshops and trainings which will highlight the customers expectations. </a:t>
            </a:r>
          </a:p>
          <a:p>
            <a:r>
              <a:rPr lang="en-US" dirty="0">
                <a:latin typeface="Times New Roman" panose="02020603050405020304" pitchFamily="18" charset="0"/>
                <a:cs typeface="Times New Roman" panose="02020603050405020304" pitchFamily="18" charset="0"/>
              </a:rPr>
              <a:t>Improving healthcare working conditions is another initiative. </a:t>
            </a:r>
          </a:p>
          <a:p>
            <a:r>
              <a:rPr lang="en-US" dirty="0">
                <a:latin typeface="Times New Roman" panose="02020603050405020304" pitchFamily="18" charset="0"/>
                <a:cs typeface="Times New Roman" panose="02020603050405020304" pitchFamily="18" charset="0"/>
              </a:rPr>
              <a:t>In order to improve the performance of the professionals, the following is important; </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Introducing pay for performance indicatives.</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Creating a transparent and accountable environment. </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Improving the language that is used by the staffs to the patients. </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Handling complaints in a respectful manner. </a:t>
            </a:r>
          </a:p>
        </p:txBody>
      </p:sp>
    </p:spTree>
    <p:extLst>
      <p:ext uri="{BB962C8B-B14F-4D97-AF65-F5344CB8AC3E}">
        <p14:creationId xmlns:p14="http://schemas.microsoft.com/office/powerpoint/2010/main" val="35130153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7DCDB-D9BF-43CE-8145-603BA32BDB5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Financial Incentives of Affordable Care Act_1</a:t>
            </a:r>
          </a:p>
        </p:txBody>
      </p:sp>
      <p:sp>
        <p:nvSpPr>
          <p:cNvPr id="3" name="Content Placeholder 2">
            <a:extLst>
              <a:ext uri="{FF2B5EF4-FFF2-40B4-BE49-F238E27FC236}">
                <a16:creationId xmlns:a16="http://schemas.microsoft.com/office/drawing/2014/main" id="{A6D15B90-E0C7-4C67-98BA-59A95FFF6045}"/>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Affordable care is basically made to improve the quality of the services in healthcare by integrating all players in the health sector. </a:t>
            </a:r>
          </a:p>
          <a:p>
            <a:r>
              <a:rPr lang="en-US" dirty="0">
                <a:latin typeface="Times New Roman" panose="02020603050405020304" pitchFamily="18" charset="0"/>
                <a:cs typeface="Times New Roman" panose="02020603050405020304" pitchFamily="18" charset="0"/>
              </a:rPr>
              <a:t>The whole process is based on improving financial benefits to the hospital, practitioners, physicians and other stakeholders, (Ader et al, 2015). </a:t>
            </a:r>
          </a:p>
        </p:txBody>
      </p:sp>
    </p:spTree>
    <p:extLst>
      <p:ext uri="{BB962C8B-B14F-4D97-AF65-F5344CB8AC3E}">
        <p14:creationId xmlns:p14="http://schemas.microsoft.com/office/powerpoint/2010/main" val="2034172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E0BD7-3533-4427-8D6E-6CE3C73217E1}"/>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Financial Incentives of Affordable Care Act_2</a:t>
            </a:r>
          </a:p>
        </p:txBody>
      </p:sp>
      <p:sp>
        <p:nvSpPr>
          <p:cNvPr id="3" name="Content Placeholder 2">
            <a:extLst>
              <a:ext uri="{FF2B5EF4-FFF2-40B4-BE49-F238E27FC236}">
                <a16:creationId xmlns:a16="http://schemas.microsoft.com/office/drawing/2014/main" id="{56DB8541-138D-4CDF-A24B-E9455C8A8826}"/>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New Integrated Healthcare Systems Approach will have the following impacts;</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 reduction of medical spending.</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Attracting more shareholders to invest</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Increase the customer base thus increasing income.</a:t>
            </a:r>
          </a:p>
          <a:p>
            <a:pPr>
              <a:buFont typeface="Wingdings" panose="05000000000000000000" pitchFamily="2" charset="2"/>
              <a:buChar char="ü"/>
            </a:pPr>
            <a:r>
              <a:rPr lang="en-US" dirty="0">
                <a:latin typeface="Times New Roman" panose="02020603050405020304" pitchFamily="18" charset="0"/>
                <a:cs typeface="Times New Roman" panose="02020603050405020304" pitchFamily="18" charset="0"/>
              </a:rPr>
              <a:t>Attract both governmental and non governmental rewards for quality services provider. </a:t>
            </a:r>
          </a:p>
        </p:txBody>
      </p:sp>
    </p:spTree>
    <p:extLst>
      <p:ext uri="{BB962C8B-B14F-4D97-AF65-F5344CB8AC3E}">
        <p14:creationId xmlns:p14="http://schemas.microsoft.com/office/powerpoint/2010/main" val="1601009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F9097-45DF-491C-B79C-5BB39877D853}"/>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Benefits of the New Integrated Healthcare system approach to the stakeholders</a:t>
            </a:r>
          </a:p>
        </p:txBody>
      </p:sp>
      <p:sp>
        <p:nvSpPr>
          <p:cNvPr id="3" name="Content Placeholder 2">
            <a:extLst>
              <a:ext uri="{FF2B5EF4-FFF2-40B4-BE49-F238E27FC236}">
                <a16:creationId xmlns:a16="http://schemas.microsoft.com/office/drawing/2014/main" id="{C9AFE461-FB7A-4B49-BF89-697060DE3508}"/>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This system is special in that it is made to benefit all the stakeholders  in the health sector. </a:t>
            </a:r>
          </a:p>
          <a:p>
            <a:r>
              <a:rPr lang="en-US" dirty="0">
                <a:latin typeface="Times New Roman" panose="02020603050405020304" pitchFamily="18" charset="0"/>
                <a:cs typeface="Times New Roman" panose="02020603050405020304" pitchFamily="18" charset="0"/>
              </a:rPr>
              <a:t>Hospital-it will help hospitals to spread the best practices and reduce excessive payments. </a:t>
            </a:r>
          </a:p>
          <a:p>
            <a:r>
              <a:rPr lang="en-US" dirty="0">
                <a:latin typeface="Times New Roman" panose="02020603050405020304" pitchFamily="18" charset="0"/>
                <a:cs typeface="Times New Roman" panose="02020603050405020304" pitchFamily="18" charset="0"/>
              </a:rPr>
              <a:t>Insurance companies-the insurers will have more customers. </a:t>
            </a:r>
          </a:p>
          <a:p>
            <a:r>
              <a:rPr lang="en-US" dirty="0">
                <a:latin typeface="Times New Roman" panose="02020603050405020304" pitchFamily="18" charset="0"/>
                <a:cs typeface="Times New Roman" panose="02020603050405020304" pitchFamily="18" charset="0"/>
              </a:rPr>
              <a:t>Employers and Employees-the health insurance will be provided to them thus reducing expenses. </a:t>
            </a:r>
          </a:p>
          <a:p>
            <a:r>
              <a:rPr lang="en-US" dirty="0">
                <a:latin typeface="Times New Roman" panose="02020603050405020304" pitchFamily="18" charset="0"/>
                <a:cs typeface="Times New Roman" panose="02020603050405020304" pitchFamily="18" charset="0"/>
              </a:rPr>
              <a:t>Patients-the cost of consultation and treatment is generally low. </a:t>
            </a:r>
          </a:p>
        </p:txBody>
      </p:sp>
    </p:spTree>
    <p:extLst>
      <p:ext uri="{BB962C8B-B14F-4D97-AF65-F5344CB8AC3E}">
        <p14:creationId xmlns:p14="http://schemas.microsoft.com/office/powerpoint/2010/main" val="4195969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B3B87A-E258-4B75-8809-F270FED613E8}"/>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Improving system results</a:t>
            </a:r>
          </a:p>
        </p:txBody>
      </p:sp>
      <p:sp>
        <p:nvSpPr>
          <p:cNvPr id="3" name="Content Placeholder 2">
            <a:extLst>
              <a:ext uri="{FF2B5EF4-FFF2-40B4-BE49-F238E27FC236}">
                <a16:creationId xmlns:a16="http://schemas.microsoft.com/office/drawing/2014/main" id="{C65C4505-BD05-43C1-897E-C079162EB244}"/>
              </a:ext>
            </a:extLst>
          </p:cNvPr>
          <p:cNvSpPr>
            <a:spLocks noGrp="1"/>
          </p:cNvSpPr>
          <p:nvPr>
            <p:ph idx="1"/>
          </p:nvPr>
        </p:nvSpPr>
        <p:spPr/>
        <p:txBody>
          <a:bodyPr/>
          <a:lstStyle/>
          <a:p>
            <a:pPr marL="0" indent="0">
              <a:buNone/>
            </a:pPr>
            <a:r>
              <a:rPr lang="en-US" dirty="0">
                <a:latin typeface="Times New Roman" panose="02020603050405020304" pitchFamily="18" charset="0"/>
                <a:cs typeface="Times New Roman" panose="02020603050405020304" pitchFamily="18" charset="0"/>
              </a:rPr>
              <a:t>1. technological advancement- allowing patients to access their own health records. </a:t>
            </a:r>
          </a:p>
          <a:p>
            <a:r>
              <a:rPr lang="en-US" dirty="0">
                <a:latin typeface="Times New Roman" panose="02020603050405020304" pitchFamily="18" charset="0"/>
                <a:cs typeface="Times New Roman" panose="02020603050405020304" pitchFamily="18" charset="0"/>
              </a:rPr>
              <a:t>Having online forum where patients and healthcare workers can engage in discussion. </a:t>
            </a:r>
          </a:p>
          <a:p>
            <a:pPr marL="0" indent="0">
              <a:buNone/>
            </a:pPr>
            <a:r>
              <a:rPr lang="en-US" dirty="0">
                <a:latin typeface="Times New Roman" panose="02020603050405020304" pitchFamily="18" charset="0"/>
                <a:cs typeface="Times New Roman" panose="02020603050405020304" pitchFamily="18" charset="0"/>
              </a:rPr>
              <a:t>2. Establishing a care coordinated program where the healthcare practitioners are capable of sharing information among each other. </a:t>
            </a:r>
          </a:p>
        </p:txBody>
      </p:sp>
    </p:spTree>
    <p:extLst>
      <p:ext uri="{BB962C8B-B14F-4D97-AF65-F5344CB8AC3E}">
        <p14:creationId xmlns:p14="http://schemas.microsoft.com/office/powerpoint/2010/main" val="593223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BCD1-E24E-44C4-840E-73A9C85C38AD}"/>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Methods of Measuring system success</a:t>
            </a:r>
          </a:p>
        </p:txBody>
      </p:sp>
      <p:sp>
        <p:nvSpPr>
          <p:cNvPr id="3" name="Content Placeholder 2">
            <a:extLst>
              <a:ext uri="{FF2B5EF4-FFF2-40B4-BE49-F238E27FC236}">
                <a16:creationId xmlns:a16="http://schemas.microsoft.com/office/drawing/2014/main" id="{F41EB03B-74B5-492E-8227-95E8ED8CDC79}"/>
              </a:ext>
            </a:extLst>
          </p:cNvPr>
          <p:cNvSpPr>
            <a:spLocks noGrp="1"/>
          </p:cNvSpPr>
          <p:nvPr>
            <p:ph idx="1"/>
          </p:nvPr>
        </p:nvSpPr>
        <p:spPr/>
        <p:txBody>
          <a:bodyPr/>
          <a:lstStyle/>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Introduction of feedback loops to identify system breakdowns. </a:t>
            </a:r>
          </a:p>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Use of focus groups and interviews. </a:t>
            </a:r>
          </a:p>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Increased hospital revenues. </a:t>
            </a:r>
          </a:p>
          <a:p>
            <a:pPr>
              <a:buFont typeface="Courier New" panose="02070309020205020404" pitchFamily="49" charset="0"/>
              <a:buChar char="o"/>
            </a:pPr>
            <a:r>
              <a:rPr lang="en-US" dirty="0">
                <a:latin typeface="Times New Roman" panose="02020603050405020304" pitchFamily="18" charset="0"/>
                <a:cs typeface="Times New Roman" panose="02020603050405020304" pitchFamily="18" charset="0"/>
              </a:rPr>
              <a:t>Comments on hospital web and social media sites. </a:t>
            </a:r>
          </a:p>
        </p:txBody>
      </p:sp>
    </p:spTree>
    <p:extLst>
      <p:ext uri="{BB962C8B-B14F-4D97-AF65-F5344CB8AC3E}">
        <p14:creationId xmlns:p14="http://schemas.microsoft.com/office/powerpoint/2010/main" val="15650380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F6A17-3C3C-49B1-B719-9432CE6E7BBB}"/>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Communicating Results</a:t>
            </a:r>
          </a:p>
        </p:txBody>
      </p:sp>
      <p:sp>
        <p:nvSpPr>
          <p:cNvPr id="3" name="Content Placeholder 2">
            <a:extLst>
              <a:ext uri="{FF2B5EF4-FFF2-40B4-BE49-F238E27FC236}">
                <a16:creationId xmlns:a16="http://schemas.microsoft.com/office/drawing/2014/main" id="{CE4284AF-D013-4C2B-9227-A4EEECFC7BEF}"/>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communication channel need to be capable of creating awareness of the changes implemented as well as their significance in the operations of the hospital, (Tang et al, 2017). </a:t>
            </a:r>
          </a:p>
          <a:p>
            <a:r>
              <a:rPr lang="en-US" dirty="0">
                <a:latin typeface="Times New Roman" panose="02020603050405020304" pitchFamily="18" charset="0"/>
                <a:cs typeface="Times New Roman" panose="02020603050405020304" pitchFamily="18" charset="0"/>
              </a:rPr>
              <a:t>The main methods of communicating g results will be</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During Annual General Meeting. </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Use of the hospital website and social forums. </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Periodical publications.</a:t>
            </a:r>
          </a:p>
          <a:p>
            <a:pPr>
              <a:buFont typeface="Wingdings" panose="05000000000000000000" pitchFamily="2" charset="2"/>
              <a:buChar char="q"/>
            </a:pPr>
            <a:r>
              <a:rPr lang="en-US" dirty="0">
                <a:latin typeface="Times New Roman" panose="02020603050405020304" pitchFamily="18" charset="0"/>
                <a:cs typeface="Times New Roman" panose="02020603050405020304" pitchFamily="18" charset="0"/>
              </a:rPr>
              <a:t>During patient counselling and education platforms. </a:t>
            </a:r>
          </a:p>
        </p:txBody>
      </p:sp>
    </p:spTree>
    <p:extLst>
      <p:ext uri="{BB962C8B-B14F-4D97-AF65-F5344CB8AC3E}">
        <p14:creationId xmlns:p14="http://schemas.microsoft.com/office/powerpoint/2010/main" val="14449647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28305-D2DF-428F-A7A4-02A8B88107D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Projected Impact of the New System Approach to the Patients_1</a:t>
            </a:r>
          </a:p>
        </p:txBody>
      </p:sp>
      <p:sp>
        <p:nvSpPr>
          <p:cNvPr id="3" name="Content Placeholder 2">
            <a:extLst>
              <a:ext uri="{FF2B5EF4-FFF2-40B4-BE49-F238E27FC236}">
                <a16:creationId xmlns:a16="http://schemas.microsoft.com/office/drawing/2014/main" id="{E79923EC-1D1A-4B38-B947-5F6E6855141B}"/>
              </a:ext>
            </a:extLst>
          </p:cNvPr>
          <p:cNvSpPr>
            <a:spLocks noGrp="1"/>
          </p:cNvSpPr>
          <p:nvPr>
            <p:ph idx="1"/>
          </p:nvPr>
        </p:nvSpPr>
        <p:spPr/>
        <p:txBody>
          <a:bodyPr>
            <a:normAutofit/>
          </a:bodyPr>
          <a:lstStyle/>
          <a:p>
            <a:r>
              <a:rPr lang="en-US" dirty="0">
                <a:latin typeface="Times New Roman" panose="02020603050405020304" pitchFamily="18" charset="0"/>
                <a:cs typeface="Times New Roman" panose="02020603050405020304" pitchFamily="18" charset="0"/>
              </a:rPr>
              <a:t>The new system approach is expected to bring up high customer satisfaction through provision of quality services and affordable costs. </a:t>
            </a:r>
          </a:p>
          <a:p>
            <a:r>
              <a:rPr lang="en-US" dirty="0">
                <a:latin typeface="Times New Roman" panose="02020603050405020304" pitchFamily="18" charset="0"/>
                <a:cs typeface="Times New Roman" panose="02020603050405020304" pitchFamily="18" charset="0"/>
              </a:rPr>
              <a:t>The new system is expected to reflect the patient preferences, expectations, response tendencies due to personal characteristics and the quality of care offered.</a:t>
            </a:r>
          </a:p>
          <a:p>
            <a:r>
              <a:rPr lang="en-US" dirty="0">
                <a:latin typeface="Times New Roman" panose="02020603050405020304" pitchFamily="18" charset="0"/>
                <a:cs typeface="Times New Roman" panose="02020603050405020304" pitchFamily="18" charset="0"/>
              </a:rPr>
              <a:t>This new system approach will meet the expectation by;</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Delivering convenient services to the customers.</a:t>
            </a:r>
          </a:p>
          <a:p>
            <a:pPr>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Instilling values of respect, justice  and fairness among the healthcare staffs. </a:t>
            </a:r>
          </a:p>
        </p:txBody>
      </p:sp>
    </p:spTree>
    <p:extLst>
      <p:ext uri="{BB962C8B-B14F-4D97-AF65-F5344CB8AC3E}">
        <p14:creationId xmlns:p14="http://schemas.microsoft.com/office/powerpoint/2010/main" val="1874007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47978-6D50-4175-A777-3E657927A492}"/>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Projected Impact of the New System Approach to the Patients_2</a:t>
            </a:r>
          </a:p>
        </p:txBody>
      </p:sp>
      <p:sp>
        <p:nvSpPr>
          <p:cNvPr id="3" name="Content Placeholder 2">
            <a:extLst>
              <a:ext uri="{FF2B5EF4-FFF2-40B4-BE49-F238E27FC236}">
                <a16:creationId xmlns:a16="http://schemas.microsoft.com/office/drawing/2014/main" id="{689A9FBC-808C-4DC5-90B6-51AFFC79E608}"/>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In conclusion, the new approach will improve accountability and transparency in the hospital.</a:t>
            </a:r>
          </a:p>
          <a:p>
            <a:r>
              <a:rPr lang="en-US" dirty="0">
                <a:latin typeface="Times New Roman" panose="02020603050405020304" pitchFamily="18" charset="0"/>
                <a:cs typeface="Times New Roman" panose="02020603050405020304" pitchFamily="18" charset="0"/>
              </a:rPr>
              <a:t>Improve confidentiality and honor of patient privacy.</a:t>
            </a:r>
          </a:p>
          <a:p>
            <a:r>
              <a:rPr lang="en-US" dirty="0">
                <a:latin typeface="Times New Roman" panose="02020603050405020304" pitchFamily="18" charset="0"/>
                <a:cs typeface="Times New Roman" panose="02020603050405020304" pitchFamily="18" charset="0"/>
              </a:rPr>
              <a:t>Building trust between the patient and the physician before and after the treatment.</a:t>
            </a:r>
          </a:p>
          <a:p>
            <a:r>
              <a:rPr lang="en-US" dirty="0">
                <a:latin typeface="Times New Roman" panose="02020603050405020304" pitchFamily="18" charset="0"/>
                <a:cs typeface="Times New Roman" panose="02020603050405020304" pitchFamily="18" charset="0"/>
              </a:rPr>
              <a:t>Eliminating processes that add no value to the staffs, employees, workforce and patients, (Choi et al, 2015). </a:t>
            </a:r>
          </a:p>
        </p:txBody>
      </p:sp>
    </p:spTree>
    <p:extLst>
      <p:ext uri="{BB962C8B-B14F-4D97-AF65-F5344CB8AC3E}">
        <p14:creationId xmlns:p14="http://schemas.microsoft.com/office/powerpoint/2010/main" val="1274602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F0DCE20-C35F-46A1-A18A-BAEBCA8E41AA}"/>
              </a:ext>
            </a:extLst>
          </p:cNvPr>
          <p:cNvSpPr>
            <a:spLocks noGrp="1"/>
          </p:cNvSpPr>
          <p:nvPr>
            <p:ph type="title"/>
          </p:nvPr>
        </p:nvSpPr>
        <p:spPr/>
        <p:txBody>
          <a:bodyPr>
            <a:normAutofit/>
          </a:bodyPr>
          <a:lstStyle/>
          <a:p>
            <a:pPr algn="ctr"/>
            <a:r>
              <a:rPr lang="en-US" sz="9600" dirty="0">
                <a:latin typeface="Times New Roman" panose="02020603050405020304" pitchFamily="18" charset="0"/>
                <a:cs typeface="Times New Roman" panose="02020603050405020304" pitchFamily="18" charset="0"/>
              </a:rPr>
              <a:t>The End.</a:t>
            </a:r>
          </a:p>
        </p:txBody>
      </p:sp>
      <p:sp>
        <p:nvSpPr>
          <p:cNvPr id="5" name="Text Placeholder 4">
            <a:extLst>
              <a:ext uri="{FF2B5EF4-FFF2-40B4-BE49-F238E27FC236}">
                <a16:creationId xmlns:a16="http://schemas.microsoft.com/office/drawing/2014/main" id="{FE8CE113-2F1B-496B-96E3-AEE4DFD617D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914471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9F260C-2D18-445C-AE44-09702B2123E2}"/>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References </a:t>
            </a:r>
          </a:p>
        </p:txBody>
      </p:sp>
      <p:sp>
        <p:nvSpPr>
          <p:cNvPr id="5" name="Content Placeholder 4">
            <a:extLst>
              <a:ext uri="{FF2B5EF4-FFF2-40B4-BE49-F238E27FC236}">
                <a16:creationId xmlns:a16="http://schemas.microsoft.com/office/drawing/2014/main" id="{7643325E-59FB-4A92-8F6E-4BD9B7AA5BF5}"/>
              </a:ext>
            </a:extLst>
          </p:cNvPr>
          <p:cNvSpPr>
            <a:spLocks noGrp="1"/>
          </p:cNvSpPr>
          <p:nvPr>
            <p:ph idx="1"/>
          </p:nvPr>
        </p:nvSpPr>
        <p:spPr/>
        <p:txBody>
          <a:bodyPr>
            <a:normAutofit fontScale="92500" lnSpcReduction="10000"/>
          </a:bodyPr>
          <a:lstStyle/>
          <a:p>
            <a:r>
              <a:rPr lang="en-US" dirty="0">
                <a:latin typeface="Times New Roman" panose="02020603050405020304" pitchFamily="18" charset="0"/>
                <a:cs typeface="Times New Roman" panose="02020603050405020304" pitchFamily="18" charset="0"/>
              </a:rPr>
              <a:t>Tang, W., Wei, L., &amp; Zhang, L. (2017). Analyzing a Chinese regional integrated healthcare organization reform failure using a complex adaptive system approach. </a:t>
            </a:r>
            <a:r>
              <a:rPr lang="en-US" i="1" dirty="0">
                <a:latin typeface="Times New Roman" panose="02020603050405020304" pitchFamily="18" charset="0"/>
                <a:cs typeface="Times New Roman" panose="02020603050405020304" pitchFamily="18" charset="0"/>
              </a:rPr>
              <a:t>International journal of integrated care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17</a:t>
            </a:r>
            <a:r>
              <a:rPr lang="en-US" dirty="0">
                <a:latin typeface="Times New Roman" panose="02020603050405020304" pitchFamily="18" charset="0"/>
                <a:cs typeface="Times New Roman" panose="02020603050405020304" pitchFamily="18" charset="0"/>
              </a:rPr>
              <a:t>(2).</a:t>
            </a:r>
          </a:p>
          <a:p>
            <a:r>
              <a:rPr lang="en-US" dirty="0">
                <a:latin typeface="Times New Roman" panose="02020603050405020304" pitchFamily="18" charset="0"/>
                <a:cs typeface="Times New Roman" panose="02020603050405020304" pitchFamily="18" charset="0"/>
              </a:rPr>
              <a:t>Noe, R. A., Hollenbeck, J. R., Gerhart, B., &amp; Wright, P. M. (2017). </a:t>
            </a:r>
            <a:r>
              <a:rPr lang="en-US" i="1" dirty="0">
                <a:latin typeface="Times New Roman" panose="02020603050405020304" pitchFamily="18" charset="0"/>
                <a:cs typeface="Times New Roman" panose="02020603050405020304" pitchFamily="18" charset="0"/>
              </a:rPr>
              <a:t>Human resource management: Gaining a competitive advantage</a:t>
            </a:r>
            <a:r>
              <a:rPr lang="en-US" dirty="0">
                <a:latin typeface="Times New Roman" panose="02020603050405020304" pitchFamily="18" charset="0"/>
                <a:cs typeface="Times New Roman" panose="02020603050405020304" pitchFamily="18" charset="0"/>
              </a:rPr>
              <a:t>. New York, NY: McGraw-Hill Education.</a:t>
            </a:r>
          </a:p>
          <a:p>
            <a:r>
              <a:rPr lang="en-US" dirty="0">
                <a:latin typeface="Times New Roman" panose="02020603050405020304" pitchFamily="18" charset="0"/>
                <a:cs typeface="Times New Roman" panose="02020603050405020304" pitchFamily="18" charset="0"/>
              </a:rPr>
              <a:t>Valentijn, P. P., Vrijhoef, H. J., Reward, D., Boesveld, I., Arends, R. Y., &amp; Bruijnzeels, M. A. (2016). Towards an international taxonomy of integrated primary care: a Delphi consensus approach. </a:t>
            </a:r>
            <a:r>
              <a:rPr lang="en-US" i="1" dirty="0">
                <a:latin typeface="Times New Roman" panose="02020603050405020304" pitchFamily="18" charset="0"/>
                <a:cs typeface="Times New Roman" panose="02020603050405020304" pitchFamily="18" charset="0"/>
              </a:rPr>
              <a:t>BMC family practice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16</a:t>
            </a:r>
            <a:r>
              <a:rPr lang="en-US" dirty="0">
                <a:latin typeface="Times New Roman" panose="02020603050405020304" pitchFamily="18" charset="0"/>
                <a:cs typeface="Times New Roman" panose="02020603050405020304" pitchFamily="18" charset="0"/>
              </a:rPr>
              <a:t>(1), 64.</a:t>
            </a:r>
          </a:p>
          <a:p>
            <a:r>
              <a:rPr lang="en-US" dirty="0">
                <a:latin typeface="Times New Roman" panose="02020603050405020304" pitchFamily="18" charset="0"/>
                <a:cs typeface="Times New Roman" panose="02020603050405020304" pitchFamily="18" charset="0"/>
              </a:rPr>
              <a:t>Ader, J., Stille, C. J., Keller, D., Miller, B. F., Barr, M. S., &amp; Perrin, J. M. (2015). The medical home and integrated behavioral health: advancing the policy agenda. </a:t>
            </a:r>
            <a:r>
              <a:rPr lang="en-US" i="1" dirty="0">
                <a:latin typeface="Times New Roman" panose="02020603050405020304" pitchFamily="18" charset="0"/>
                <a:cs typeface="Times New Roman" panose="02020603050405020304" pitchFamily="18" charset="0"/>
              </a:rPr>
              <a:t>Pediatrics</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135</a:t>
            </a:r>
            <a:r>
              <a:rPr lang="en-US" dirty="0">
                <a:latin typeface="Times New Roman" panose="02020603050405020304" pitchFamily="18" charset="0"/>
                <a:cs typeface="Times New Roman" panose="02020603050405020304" pitchFamily="18" charset="0"/>
              </a:rPr>
              <a:t>(5), 909-917.</a:t>
            </a:r>
          </a:p>
          <a:p>
            <a:r>
              <a:rPr lang="en-US" dirty="0">
                <a:latin typeface="Times New Roman" panose="02020603050405020304" pitchFamily="18" charset="0"/>
                <a:cs typeface="Times New Roman" panose="02020603050405020304" pitchFamily="18" charset="0"/>
              </a:rPr>
              <a:t>Choi, B. Y., Blumberg, C., &amp; Williams, K. (2016). Mobile integrated health care and community paramedicine: an emerging emergency medical services concept. </a:t>
            </a:r>
            <a:r>
              <a:rPr lang="en-US" i="1" dirty="0">
                <a:latin typeface="Times New Roman" panose="02020603050405020304" pitchFamily="18" charset="0"/>
                <a:cs typeface="Times New Roman" panose="02020603050405020304" pitchFamily="18" charset="0"/>
              </a:rPr>
              <a:t>Annals of emergency medicine</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67</a:t>
            </a:r>
            <a:r>
              <a:rPr lang="en-US" dirty="0">
                <a:latin typeface="Times New Roman" panose="02020603050405020304" pitchFamily="18" charset="0"/>
                <a:cs typeface="Times New Roman" panose="02020603050405020304" pitchFamily="18" charset="0"/>
              </a:rPr>
              <a:t>(3), 361-366.</a:t>
            </a:r>
          </a:p>
        </p:txBody>
      </p:sp>
    </p:spTree>
    <p:extLst>
      <p:ext uri="{BB962C8B-B14F-4D97-AF65-F5344CB8AC3E}">
        <p14:creationId xmlns:p14="http://schemas.microsoft.com/office/powerpoint/2010/main" val="929484920"/>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528</TotalTime>
  <Words>1491</Words>
  <Application>Microsoft Office PowerPoint</Application>
  <PresentationFormat>Widescreen</PresentationFormat>
  <Paragraphs>131</Paragraphs>
  <Slides>19</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Courier New</vt:lpstr>
      <vt:lpstr>Times New Roman</vt:lpstr>
      <vt:lpstr>Trebuchet MS</vt:lpstr>
      <vt:lpstr>Wingdings</vt:lpstr>
      <vt:lpstr>Wingdings 3</vt:lpstr>
      <vt:lpstr>Facet</vt:lpstr>
      <vt:lpstr>Improving Customer Experience</vt:lpstr>
      <vt:lpstr>PowerPoint Presentation</vt:lpstr>
      <vt:lpstr>INTERGRATED HEALTHCARE SYSTEM APPROACH</vt:lpstr>
      <vt:lpstr>Introduction To New Healthcare System Approach_1</vt:lpstr>
      <vt:lpstr>Introduction To New Healthcare System Approach_2</vt:lpstr>
      <vt:lpstr>Current Customer Experience Efforts</vt:lpstr>
      <vt:lpstr>Improving Current Customers Experience Efforts_1</vt:lpstr>
      <vt:lpstr>Improving Current Customers Experience Efforts_2</vt:lpstr>
      <vt:lpstr>Improving Current Customers Experience Efforts_3</vt:lpstr>
      <vt:lpstr>Financial Incentives of Affordable Care Act_1</vt:lpstr>
      <vt:lpstr>Financial Incentives of Affordable Care Act_2</vt:lpstr>
      <vt:lpstr>Benefits of the New Integrated Healthcare system approach to the stakeholders</vt:lpstr>
      <vt:lpstr>Improving system results</vt:lpstr>
      <vt:lpstr>Methods of Measuring system success</vt:lpstr>
      <vt:lpstr>Communicating Results</vt:lpstr>
      <vt:lpstr>Projected Impact of the New System Approach to the Patients_1</vt:lpstr>
      <vt:lpstr>Projected Impact of the New System Approach to the Patients_2</vt:lpstr>
      <vt:lpstr>The End.</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Improving Customer Experience</dc:title>
  <dc:creator>Pavilion</dc:creator>
  <cp:lastModifiedBy>Pavilion</cp:lastModifiedBy>
  <cp:revision>22</cp:revision>
  <dcterms:created xsi:type="dcterms:W3CDTF">2019-03-18T13:54:53Z</dcterms:created>
  <dcterms:modified xsi:type="dcterms:W3CDTF">2019-03-18T22:43:39Z</dcterms:modified>
</cp:coreProperties>
</file>